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84" r:id="rId4"/>
    <p:sldId id="261" r:id="rId5"/>
    <p:sldId id="266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61" r:id="rId15"/>
    <p:sldId id="316" r:id="rId16"/>
    <p:sldId id="317" r:id="rId17"/>
    <p:sldId id="318" r:id="rId18"/>
    <p:sldId id="319" r:id="rId19"/>
    <p:sldId id="320" r:id="rId20"/>
    <p:sldId id="322" r:id="rId21"/>
    <p:sldId id="321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62" r:id="rId30"/>
    <p:sldId id="364" r:id="rId31"/>
    <p:sldId id="330" r:id="rId32"/>
    <p:sldId id="331" r:id="rId33"/>
    <p:sldId id="332" r:id="rId34"/>
    <p:sldId id="363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6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258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圆角矩形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0" name="副标题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圆角矩形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单圆角矩形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圆角矩形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418689F-0F81-4EED-98A2-1C6DA034B3A4}" type="datetimeFigureOut">
              <a:rPr lang="zh-CN" altLang="en-US" smtClean="0"/>
              <a:pPr/>
              <a:t>2023/2/19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98AE78D4-9ECC-406F-BDAF-0A29B64F65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专业外语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软件工程  物联网</a:t>
            </a:r>
            <a:endParaRPr lang="en-US" altLang="zh-CN" smtClean="0"/>
          </a:p>
          <a:p>
            <a:r>
              <a:rPr lang="en-US" altLang="zh-CN" smtClean="0"/>
              <a:t>2023-1-2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9897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b="1" noProof="1" smtClean="0">
                <a:solidFill>
                  <a:srgbClr val="C00000"/>
                </a:solidFill>
              </a:rPr>
              <a:t>② SRAM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　　Static RAM (SRAM), like DRAM, requires a constant supply of power.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Compared to DRAM, SRAM does not require as much power, is faster, and is more reliable.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SRAM is also more expensive and typically used for specialized applications.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One of these applications is for cache memory or RAM cache.</a:t>
            </a:r>
            <a:endParaRPr lang="en-US" altLang="zh-CN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11322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altLang="zh-CN" b="1" smtClean="0">
                <a:solidFill>
                  <a:srgbClr val="C00000"/>
                </a:solidFill>
              </a:rPr>
              <a:t>③ CACHE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　　Cache (pronounced “cash”) memory improves processing by acting as a temporary high-speed holding area between the memory and the CPU.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In a computer with a cache (not all machines have one), the computer detects which information in RAM is most frequently used.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It then copies that information into the cache.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When needed, the CPU can quickly access the information from the cache.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54185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There are three different types or levels of cache: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	* Level 1 (L1), also known as primary cache and internal cache, is built into the microprocessor chip.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	* Level 2 (L2), also known as external cache, is slower than L1 but has a greater capacity.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In older computers with older microprocessors, the Level 2 cache is located on a chip that is plugged into the system board.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New computers with newer microprocessors have the L2 caches built into the microprocessor.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This arrangement, sometimes referred to as advanced transfer cache, provides faster response than cache located on the system board.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989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zh-CN" smtClean="0"/>
              <a:t>* Level 3 (L3), the newest type of cache, works with special microprocessor L2 caches. </a:t>
            </a:r>
          </a:p>
          <a:p>
            <a:pPr>
              <a:lnSpc>
                <a:spcPct val="160000"/>
              </a:lnSpc>
            </a:pPr>
            <a:r>
              <a:rPr lang="en-US" altLang="zh-CN" smtClean="0"/>
              <a:t>L3 caches are not built into the microprocessor. </a:t>
            </a:r>
          </a:p>
          <a:p>
            <a:pPr>
              <a:lnSpc>
                <a:spcPct val="160000"/>
              </a:lnSpc>
            </a:pPr>
            <a:r>
              <a:rPr lang="en-US" altLang="zh-CN" smtClean="0"/>
              <a:t>Rather, L3 caches use SDRAM chips located on the system board.</a:t>
            </a:r>
          </a:p>
          <a:p>
            <a:pPr>
              <a:lnSpc>
                <a:spcPct val="160000"/>
              </a:lnSpc>
            </a:pPr>
            <a:r>
              <a:rPr lang="en-US" altLang="zh-CN" smtClean="0"/>
              <a:t>　　Most of today’s microcomputers have two or three types of cache. </a:t>
            </a:r>
          </a:p>
          <a:p>
            <a:pPr>
              <a:lnSpc>
                <a:spcPct val="160000"/>
              </a:lnSpc>
            </a:pPr>
            <a:r>
              <a:rPr lang="en-US" altLang="zh-CN" smtClean="0"/>
              <a:t>The most powerful have all three types. 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5820" t="32292" r="23828" b="36458"/>
          <a:stretch>
            <a:fillRect/>
          </a:stretch>
        </p:blipFill>
        <p:spPr bwMode="auto">
          <a:xfrm>
            <a:off x="1000100" y="3786190"/>
            <a:ext cx="735811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13672" t="35417" r="49414" b="43953"/>
          <a:stretch>
            <a:fillRect/>
          </a:stretch>
        </p:blipFill>
        <p:spPr bwMode="auto">
          <a:xfrm>
            <a:off x="857224" y="571480"/>
            <a:ext cx="704440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b="1" smtClean="0">
                <a:solidFill>
                  <a:srgbClr val="C00000"/>
                </a:solidFill>
              </a:rPr>
              <a:t>④ FLASH RAM</a:t>
            </a:r>
          </a:p>
          <a:p>
            <a:pPr>
              <a:lnSpc>
                <a:spcPct val="110000"/>
              </a:lnSpc>
            </a:pPr>
            <a:r>
              <a:rPr lang="en-US" altLang="zh-CN" smtClean="0"/>
              <a:t>　　Flash RAM or flash memory chips can retain data even if power is disrupted. </a:t>
            </a:r>
          </a:p>
          <a:p>
            <a:pPr>
              <a:lnSpc>
                <a:spcPct val="110000"/>
              </a:lnSpc>
            </a:pPr>
            <a:r>
              <a:rPr lang="en-US" altLang="zh-CN" smtClean="0"/>
              <a:t>This type of RAM is the most expensive and used primarily for special applications such as for digital cell telephones, digital video cameras, and portable computers.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(2) ROM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5417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mtClean="0"/>
              <a:t>　　Read-only memory (ROM) chips have programs built into them at the factory.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Unlike RAM chips, ROM chips are not volatile and cannot be changed by the user.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“Read only” means that the CPU can read or retrieve data and programs written on the ROM chip.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However, the computer cannot write—encode or change—the information or instructions in ROM.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mtClean="0"/>
              <a:t>　　ROM chips typically contain special instructions for detailed computer operations.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For example, ROM instructions are needed to start a computer, give keyboard keys their special control capabilities, and put characters on the screen.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(3) CMOS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mtClean="0"/>
              <a:t>　　A complementary metal—oxide semiconductor (CMOS) chip provides flexibility and expandability for a computer system.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It contains essential information that is required every time the computer system is turned on.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The chip supplies such information as the current date and time, amount of RAM, type of keyboard, mouse, monitor, and disk drives. 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mtClean="0"/>
              <a:t>　　Unlike RAM, it is powered by a battery and does not lose its contents when the power is turned off. </a:t>
            </a:r>
          </a:p>
          <a:p>
            <a:pPr>
              <a:lnSpc>
                <a:spcPct val="120000"/>
              </a:lnSpc>
            </a:pPr>
            <a:r>
              <a:rPr lang="en-US" altLang="zh-CN" smtClean="0"/>
              <a:t>Unlike ROM, its contents can be changed to reflect changes in the computer system such as increased RAM and new hardware devices.</a:t>
            </a:r>
          </a:p>
          <a:p>
            <a:pPr>
              <a:lnSpc>
                <a:spcPct val="12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28662" y="928678"/>
            <a:ext cx="7772400" cy="542928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4400" noProof="1" smtClean="0">
                <a:solidFill>
                  <a:schemeClr val="tx1">
                    <a:lumMod val="85000"/>
                    <a:lumOff val="15000"/>
                  </a:schemeClr>
                </a:solidFill>
                <a:effectDag name="">
                  <a:effect ref="fillLine"/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</a:effectDag>
                <a:sym typeface="+mn-ea"/>
              </a:rPr>
              <a:t>PART 1 </a:t>
            </a:r>
            <a:br>
              <a:rPr lang="en-US" altLang="zh-CN" sz="4400" noProof="1" smtClean="0">
                <a:solidFill>
                  <a:schemeClr val="tx1">
                    <a:lumMod val="85000"/>
                    <a:lumOff val="15000"/>
                  </a:schemeClr>
                </a:solidFill>
                <a:effectDag name="">
                  <a:effect ref="fillLine"/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</a:effectDag>
                <a:sym typeface="+mn-ea"/>
              </a:rPr>
            </a:br>
            <a:r>
              <a:rPr lang="en-US" altLang="zh-CN" sz="4400" noProof="1" smtClean="0">
                <a:solidFill>
                  <a:schemeClr val="tx1">
                    <a:lumMod val="85000"/>
                    <a:lumOff val="15000"/>
                  </a:schemeClr>
                </a:solidFill>
                <a:effectDag name="">
                  <a:effect ref="fillLine"/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</a:effectDag>
                <a:sym typeface="+mn-ea"/>
              </a:rPr>
              <a:t>COMPUTER ARCHITETURE AND</a:t>
            </a:r>
            <a:r>
              <a:rPr lang="zh-CN" altLang="en-US" sz="4400" noProof="1" smtClean="0">
                <a:solidFill>
                  <a:schemeClr val="tx1">
                    <a:lumMod val="85000"/>
                    <a:lumOff val="15000"/>
                  </a:schemeClr>
                </a:solidFill>
                <a:effectDag name="">
                  <a:effect ref="fillLine"/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</a:effectDag>
                <a:sym typeface="+mn-ea"/>
              </a:rPr>
              <a:t> </a:t>
            </a:r>
            <a:r>
              <a:rPr lang="en-US" altLang="zh-CN" sz="4400" noProof="1" smtClean="0">
                <a:solidFill>
                  <a:schemeClr val="tx1">
                    <a:lumMod val="85000"/>
                    <a:lumOff val="15000"/>
                  </a:schemeClr>
                </a:solidFill>
                <a:effectDag name="">
                  <a:effect ref="fillLine"/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</a:effectDag>
                <a:sym typeface="+mn-ea"/>
              </a:rPr>
              <a:t>COMPUTER NETWORK</a:t>
            </a:r>
            <a:r>
              <a:rPr lang="en-US" altLang="zh-CN" sz="4400" noProof="1" smtClean="0">
                <a:solidFill>
                  <a:schemeClr val="bg1"/>
                </a:solidFill>
                <a:effectDag name="">
                  <a:effect ref="fillLine"/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</a:effectDag>
                <a:sym typeface="+mn-ea"/>
              </a:rPr>
              <a:t/>
            </a:r>
            <a:br>
              <a:rPr lang="en-US" altLang="zh-CN" sz="4400" noProof="1" smtClean="0">
                <a:solidFill>
                  <a:schemeClr val="bg1"/>
                </a:solidFill>
                <a:effectDag name="">
                  <a:effect ref="fillLine"/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</a:effectDag>
                <a:sym typeface="+mn-ea"/>
              </a:rPr>
            </a:br>
            <a:r>
              <a:rPr lang="en-US" altLang="zh-CN" sz="4400" noProof="1" smtClean="0">
                <a:solidFill>
                  <a:schemeClr val="bg1"/>
                </a:solidFill>
                <a:effectDag name="">
                  <a:effect ref="fillLine"/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</a:effectDag>
                <a:sym typeface="+mn-ea"/>
              </a:rPr>
              <a:t/>
            </a:r>
            <a:br>
              <a:rPr lang="en-US" altLang="zh-CN" sz="4400" noProof="1" smtClean="0">
                <a:solidFill>
                  <a:schemeClr val="bg1"/>
                </a:solidFill>
                <a:effectDag name="">
                  <a:effect ref="fillLine"/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</a:effectDag>
                <a:sym typeface="+mn-ea"/>
              </a:rPr>
            </a:br>
            <a:r>
              <a:rPr lang="en-US" altLang="zh-CN" sz="4400" noProof="1" smtClean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sym typeface="+mn-ea"/>
              </a:rPr>
              <a:t>CHAPTER 1</a:t>
            </a:r>
            <a:br>
              <a:rPr lang="en-US" altLang="zh-CN" sz="4400" noProof="1" smtClean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sym typeface="+mn-ea"/>
              </a:rPr>
            </a:br>
            <a:r>
              <a:rPr lang="en-US" altLang="zh-CN" sz="4400" noProof="1" smtClean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sym typeface="+mn-ea"/>
              </a:rPr>
              <a:t>COMPUTER ORGANIZATION AND UNITS</a:t>
            </a:r>
            <a:br>
              <a:rPr lang="en-US" altLang="zh-CN" sz="4400" noProof="1" smtClean="0">
                <a:solidFill>
                  <a:srgbClr val="FF0000"/>
                </a:solidFill>
                <a:effectLst>
                  <a:outerShdw blurRad="38100" dist="38100" dir="2700000">
                    <a:srgbClr val="FFFFFF"/>
                  </a:outerShdw>
                </a:effectLst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786" y="342900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smtClean="0">
                <a:solidFill>
                  <a:srgbClr val="0070C0"/>
                </a:solidFill>
              </a:rPr>
              <a:t>1.4 SECONDARY STORAGES</a:t>
            </a:r>
            <a:endParaRPr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KEYWORDS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en-US" altLang="zh-CN" smtClean="0"/>
              <a:t>   ext</a:t>
            </a:r>
            <a:r>
              <a:rPr lang="zh-CN" altLang="zh-CN" smtClean="0"/>
              <a:t>ernal storage                 	外部存储器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storage capacity                  	存储容量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floppy disk drive             	软（磁）盘驱动器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storage medium                 	存储媒体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hard disk                       	硬（磁）盘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hard-disk cartridge              	盒式硬盘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hard-disk pack                   	硬盘组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  </a:t>
            </a:r>
            <a:r>
              <a:rPr lang="en-US" altLang="zh-CN" smtClean="0"/>
              <a:t> </a:t>
            </a:r>
            <a:r>
              <a:rPr lang="zh-CN" altLang="zh-CN" smtClean="0"/>
              <a:t>cassette                        		盒，磁带盒</a:t>
            </a:r>
            <a:endParaRPr lang="zh-CN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2754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zh-CN" smtClean="0"/>
              <a:t> </a:t>
            </a:r>
            <a:r>
              <a:rPr lang="en-US" altLang="zh-CN" smtClean="0"/>
              <a:t>  </a:t>
            </a:r>
            <a:r>
              <a:rPr lang="zh-CN" altLang="zh-CN" smtClean="0"/>
              <a:t>videocassette recorder             盒式录像机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disk cache                     	 磁盘高速缓存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RAID (Redundant Arrays of Independent Disks)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　                               	 独立磁盘冗余阵列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file compression                  	文件压缩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file decompression                	文件解压缩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optical disc                      	光盘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GB (gigabytes)                 吉字节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compact disc                 	高密度磁盘，光盘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2754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zh-CN" smtClean="0"/>
              <a:t> </a:t>
            </a:r>
            <a:r>
              <a:rPr lang="en-US" altLang="zh-CN" smtClean="0"/>
              <a:t> </a:t>
            </a:r>
            <a:r>
              <a:rPr lang="zh-CN" altLang="zh-CN" smtClean="0"/>
              <a:t>CD-ROM（Compact Disc-Read-Only-Memory）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　                                 		光盘只读存储器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CD-R（CD-recordable）            可录制光盘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CD-RW（Compact Disc Rewritable） 可重写光盘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DVD（Digital Versatile Disc，Digital Video Disc）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　                         数字通用光盘，数字视频光盘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high-definition discs            高</a:t>
            </a:r>
            <a:r>
              <a:rPr lang="zh-CN" altLang="en-US" smtClean="0"/>
              <a:t>清晰</a:t>
            </a:r>
            <a:r>
              <a:rPr lang="zh-CN" altLang="zh-CN" smtClean="0"/>
              <a:t>光盘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hi def（high definition）       高清晰度，高分辨率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2754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zh-CN" smtClean="0"/>
              <a:t> solid-state storage</a:t>
            </a:r>
            <a:endParaRPr lang="en-US" altLang="zh-CN" smtClean="0"/>
          </a:p>
          <a:p>
            <a:pPr>
              <a:lnSpc>
                <a:spcPct val="130000"/>
              </a:lnSpc>
            </a:pPr>
            <a:r>
              <a:rPr lang="en-US" altLang="zh-CN" smtClean="0"/>
              <a:t>                        </a:t>
            </a:r>
            <a:r>
              <a:rPr lang="zh-CN" altLang="zh-CN" smtClean="0"/>
              <a:t>固态存储器，半导体存储器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magnetic type                    磁带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read/write head                  读／写磁头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flash memory card             闪存卡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USB drive                         U 盘驱动器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9897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noProof="1" smtClean="0"/>
              <a:t>As most RAM provides only temporary or volatile storage, therefore we need more permanent or nonvolatile storage for data and programs.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noProof="1" smtClean="0"/>
              <a:t>We also need external storage because users need much more storage capacity than which is typically available in a computer’s primary or RAM memory.</a:t>
            </a:r>
          </a:p>
          <a:p>
            <a:pPr>
              <a:lnSpc>
                <a:spcPct val="120000"/>
              </a:lnSpc>
              <a:buNone/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9897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noProof="1" smtClean="0"/>
              <a:t>　　Secondary storage provides permanent or nonvolatile storage.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noProof="1" smtClean="0"/>
              <a:t>Using secondary storage devices such as a hard disk drive, data and programs can be retained after the computer has been shut off.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noProof="1" smtClean="0"/>
              <a:t>This is accomplished by writing files to and reading files from secondary storage devices.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1. HARD DISKS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smtClean="0"/>
              <a:t>　Compared to floppy disks, hard disks are able to store and retrieve information much faster and have a greater capacity.</a:t>
            </a:r>
            <a:endParaRPr lang="en-US" altLang="zh-CN" noProof="1" smtClean="0"/>
          </a:p>
          <a:p>
            <a:pPr>
              <a:lnSpc>
                <a:spcPct val="110000"/>
              </a:lnSpc>
              <a:defRPr/>
            </a:pPr>
            <a:r>
              <a:rPr lang="en-US" altLang="zh-CN" smtClean="0"/>
              <a:t>　There are three types of hard disks: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mtClean="0"/>
              <a:t>    </a:t>
            </a:r>
            <a:r>
              <a:rPr lang="en-US" altLang="zh-CN" noProof="1" smtClean="0"/>
              <a:t>① </a:t>
            </a:r>
            <a:r>
              <a:rPr lang="en-US" altLang="zh-CN" b="1" noProof="1" smtClean="0"/>
              <a:t>Internal hard disk, </a:t>
            </a:r>
            <a:r>
              <a:rPr lang="en-US" altLang="zh-CN" noProof="1" smtClean="0"/>
              <a:t>an internal hard disk is located inside the system unit.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    ② </a:t>
            </a:r>
            <a:r>
              <a:rPr lang="en-US" altLang="zh-CN" b="1" noProof="1" smtClean="0"/>
              <a:t>Hard-disk cartridges, </a:t>
            </a:r>
            <a:r>
              <a:rPr lang="en-US" altLang="zh-CN" noProof="1" smtClean="0"/>
              <a:t>are as easy to remove as a cassette from a videocassette recorder.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275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smtClean="0"/>
              <a:t>　 </a:t>
            </a:r>
            <a:r>
              <a:rPr lang="en-US" altLang="zh-CN" sz="3300" smtClean="0"/>
              <a:t>③</a:t>
            </a:r>
            <a:r>
              <a:rPr lang="en-US" altLang="zh-CN" sz="3300" b="1" noProof="1" smtClean="0"/>
              <a:t> Hard-disk packs</a:t>
            </a:r>
            <a:endParaRPr lang="en-US" altLang="zh-CN" sz="3300" noProof="1" smtClean="0"/>
          </a:p>
          <a:p>
            <a:pPr>
              <a:lnSpc>
                <a:spcPct val="110000"/>
              </a:lnSpc>
            </a:pPr>
            <a:r>
              <a:rPr lang="en-US" altLang="zh-CN" noProof="1" smtClean="0"/>
              <a:t>　　</a:t>
            </a:r>
            <a:r>
              <a:rPr lang="en-US" altLang="zh-CN" sz="3600" noProof="1" smtClean="0"/>
              <a:t>Hard-disk packs, are removable storage devices used to store massive amounts of information. </a:t>
            </a:r>
          </a:p>
          <a:p>
            <a:pPr>
              <a:lnSpc>
                <a:spcPct val="110000"/>
              </a:lnSpc>
            </a:pPr>
            <a:r>
              <a:rPr lang="en-US" altLang="zh-CN" sz="3600" noProof="1" smtClean="0"/>
              <a:t>Their capacity far exceeds the other types of hard disks. </a:t>
            </a:r>
          </a:p>
          <a:p>
            <a:pPr>
              <a:lnSpc>
                <a:spcPct val="110000"/>
              </a:lnSpc>
            </a:pPr>
            <a:r>
              <a:rPr lang="en-US" altLang="zh-CN" sz="3600" noProof="1" smtClean="0"/>
              <a:t>　　</a:t>
            </a:r>
          </a:p>
          <a:p>
            <a:pPr>
              <a:lnSpc>
                <a:spcPct val="110000"/>
              </a:lnSpc>
            </a:pPr>
            <a:r>
              <a:rPr lang="en-US" altLang="zh-CN" sz="3600" noProof="1" smtClean="0"/>
              <a:t>      Three ways to improve the performance of hard disks are disk caching, redundant arrays of inexpensive disks (RAID), and file compression/decompression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thhd.jpg"/>
          <p:cNvPicPr>
            <a:picLocks noChangeAspect="1"/>
          </p:cNvPicPr>
          <p:nvPr/>
        </p:nvPicPr>
        <p:blipFill>
          <a:blip r:embed="rId2" cstate="print"/>
          <a:srcRect b="9433"/>
          <a:stretch>
            <a:fillRect/>
          </a:stretch>
        </p:blipFill>
        <p:spPr bwMode="auto">
          <a:xfrm>
            <a:off x="6286500" y="4571984"/>
            <a:ext cx="285750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 descr="DSC0539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000892" cy="525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786" y="342900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smtClean="0">
                <a:solidFill>
                  <a:srgbClr val="0070C0"/>
                </a:solidFill>
              </a:rPr>
              <a:t>1.3 Memory</a:t>
            </a:r>
            <a:endParaRPr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DSC0540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noProof="1" smtClean="0"/>
              <a:t>2. OPTICAL DISCS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noProof="1" smtClean="0"/>
              <a:t>　</a:t>
            </a:r>
            <a:r>
              <a:rPr lang="en-US" altLang="zh-CN" noProof="1" smtClean="0"/>
              <a:t>　Today’s optical discs can hold over 50 gigabytes of data.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noProof="1" smtClean="0"/>
              <a:t>That is the equivalent of millions of typewritten pages or a medium-sized library all on a single disc.</a:t>
            </a:r>
            <a:endParaRPr lang="en-US" altLang="zh-CN" baseline="30000" noProof="1" smtClean="0">
              <a:ln>
                <a:solidFill>
                  <a:srgbClr val="002060"/>
                </a:solidFill>
              </a:ln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noProof="1" smtClean="0"/>
              <a:t>(1) Compact disc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noProof="1" smtClean="0"/>
              <a:t>　　Compact disc, or as it is better known, CD, is one of the most widely used optical formats. 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75616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noProof="1" smtClean="0"/>
              <a:t>There are three basic types of CDs: read only, write once, and rewritable:</a:t>
            </a:r>
          </a:p>
          <a:p>
            <a:r>
              <a:rPr lang="en-US" altLang="zh-CN" noProof="1" smtClean="0"/>
              <a:t>　　① Read only-CD-ROM, which stands for compact disc-read-only memory, is similar to a commercial music CD. Read only means it cannot be written on or erased by the user. </a:t>
            </a:r>
          </a:p>
          <a:p>
            <a:pPr>
              <a:lnSpc>
                <a:spcPct val="110000"/>
              </a:lnSpc>
            </a:pPr>
            <a:r>
              <a:rPr lang="en-US" altLang="zh-CN" noProof="1" smtClean="0"/>
              <a:t>　　② Write once-CD-R, which stands for CD-recordable, can be written to once. After that they can be read many times without deterioration but cannot be written on or erased. 　</a:t>
            </a:r>
          </a:p>
          <a:p>
            <a:r>
              <a:rPr lang="en-US" altLang="zh-CN" noProof="1" smtClean="0"/>
              <a:t>      ③Rewriteable-CD-RW stands for compact disc rewritable. Also known as erasable optical discs.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CN" smtClean="0"/>
              <a:t>(2) Digital versatile disc (DVD)</a:t>
            </a:r>
          </a:p>
          <a:p>
            <a:pPr>
              <a:lnSpc>
                <a:spcPct val="160000"/>
              </a:lnSpc>
            </a:pPr>
            <a:r>
              <a:rPr lang="en-US" altLang="zh-CN" smtClean="0"/>
              <a:t>　　DVD stands for digital versatile disc or digital video disc. </a:t>
            </a:r>
          </a:p>
          <a:p>
            <a:pPr>
              <a:lnSpc>
                <a:spcPct val="160000"/>
              </a:lnSpc>
            </a:pPr>
            <a:r>
              <a:rPr lang="en-US" altLang="zh-CN" smtClean="0"/>
              <a:t>This is a newer format that has replaced CDs as the standard optical disc. 　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thcdrom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57166"/>
            <a:ext cx="28575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F:\my2022下半年\理工科技英语2022\IMG_20221110_090802.jpg"/>
          <p:cNvPicPr>
            <a:picLocks noChangeAspect="1" noChangeArrowheads="1"/>
          </p:cNvPicPr>
          <p:nvPr/>
        </p:nvPicPr>
        <p:blipFill>
          <a:blip r:embed="rId3" cstate="print"/>
          <a:srcRect l="13915" r="9669"/>
          <a:stretch>
            <a:fillRect/>
          </a:stretch>
        </p:blipFill>
        <p:spPr bwMode="auto">
          <a:xfrm rot="5400000">
            <a:off x="678617" y="2107409"/>
            <a:ext cx="3857652" cy="3786190"/>
          </a:xfrm>
          <a:prstGeom prst="rect">
            <a:avLst/>
          </a:prstGeom>
          <a:noFill/>
        </p:spPr>
      </p:pic>
      <p:pic>
        <p:nvPicPr>
          <p:cNvPr id="4" name="Picture 3" descr="F:\my2022下半年\理工科技英语2022\IMG_20221110_090824.jpg"/>
          <p:cNvPicPr>
            <a:picLocks noChangeAspect="1" noChangeArrowheads="1"/>
          </p:cNvPicPr>
          <p:nvPr/>
        </p:nvPicPr>
        <p:blipFill>
          <a:blip r:embed="rId4" cstate="print"/>
          <a:srcRect l="10678" r="6569"/>
          <a:stretch>
            <a:fillRect/>
          </a:stretch>
        </p:blipFill>
        <p:spPr bwMode="auto">
          <a:xfrm rot="5400000">
            <a:off x="4590612" y="2338818"/>
            <a:ext cx="4177617" cy="37862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zh-CN" noProof="1" smtClean="0"/>
              <a:t>(3) High-definition disc</a:t>
            </a:r>
          </a:p>
          <a:p>
            <a:pPr>
              <a:lnSpc>
                <a:spcPct val="160000"/>
              </a:lnSpc>
            </a:pPr>
            <a:r>
              <a:rPr lang="en-US" altLang="zh-CN" noProof="1" smtClean="0"/>
              <a:t>　　High-definition disc is the next generation of optical disc and is called as hi def (high definition), with a far greater capacity than DVDs. </a:t>
            </a:r>
          </a:p>
          <a:p>
            <a:pPr>
              <a:lnSpc>
                <a:spcPct val="160000"/>
              </a:lnSpc>
            </a:pPr>
            <a:r>
              <a:rPr lang="en-US" altLang="zh-CN" noProof="1" smtClean="0"/>
              <a:t>Like CDs and DVDs, hi def has three basic types: read only, write once, and rewriteable.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3. Other types of secondary storage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   (1) Solid-state storage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　Each of the secondary storage devices discussed thus far has moving parts.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For example, hard disks rotate and read/write heads move in and out.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Unlike these devices, solid-state storage devices have no moving parts.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noProof="1" smtClean="0"/>
              <a:t>Data and information are stored and retrieved electronically directly from these devices much as they would be from conventional computer memory.</a:t>
            </a:r>
            <a:r>
              <a:rPr lang="en-US" altLang="zh-CN" noProof="1" smtClean="0">
                <a:hlinkClick r:id="rId2" action="ppaction://hlinksldjump"/>
              </a:rPr>
              <a:t> </a:t>
            </a:r>
            <a:r>
              <a:rPr lang="en-US" altLang="zh-CN" noProof="1" smtClean="0"/>
              <a:t>　　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04178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① Flash memory cards are credit card-sized solid-state storage devices widely used in notebook computers. </a:t>
            </a:r>
          </a:p>
          <a:p>
            <a:pPr>
              <a:lnSpc>
                <a:spcPct val="150000"/>
              </a:lnSpc>
            </a:pPr>
            <a:r>
              <a:rPr lang="en-US" altLang="zh-CN" noProof="1" smtClean="0"/>
              <a:t>② USB drives, also known as USB flash drives,  are so compact that they can be transported on a key ring or a necklace. These drives conveniently connect directly to a computer’s USB port to transfer files.</a:t>
            </a:r>
          </a:p>
          <a:p>
            <a:pPr>
              <a:lnSpc>
                <a:spcPct val="160000"/>
              </a:lnSpc>
              <a:buNone/>
            </a:pPr>
            <a:endParaRPr lang="en-US" altLang="zh-CN" noProof="1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0417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(2) Internet hard drives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　　Special service sites on the Web provide users with storage.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This storage is called an Internet hard drive (See Figure 1-11).</a:t>
            </a:r>
          </a:p>
          <a:p>
            <a:pPr>
              <a:lnSpc>
                <a:spcPct val="160000"/>
              </a:lnSpc>
              <a:buNone/>
            </a:pPr>
            <a:endParaRPr lang="en-US" altLang="zh-CN" noProof="1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1107213506"/>
          <p:cNvPicPr>
            <a:picLocks noChangeAspect="1" noChangeArrowheads="1"/>
          </p:cNvPicPr>
          <p:nvPr/>
        </p:nvPicPr>
        <p:blipFill>
          <a:blip r:embed="rId2"/>
          <a:srcRect l="5441" t="15623" b="15723"/>
          <a:stretch>
            <a:fillRect/>
          </a:stretch>
        </p:blipFill>
        <p:spPr bwMode="auto">
          <a:xfrm>
            <a:off x="1928794" y="1500174"/>
            <a:ext cx="5435600" cy="296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85786" y="5929330"/>
            <a:ext cx="7459662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800"/>
              <a:t>Figure 1-11  An Internet hard drive 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KEYWORDS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928670"/>
            <a:ext cx="8258204" cy="45720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smtClean="0"/>
              <a:t> </a:t>
            </a:r>
            <a:r>
              <a:rPr lang="zh-CN" altLang="zh-CN" smtClean="0"/>
              <a:t>RAM（random-access memory）   随机存储器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ROM（read-only memory）       </a:t>
            </a:r>
            <a:r>
              <a:rPr lang="en-US" altLang="zh-CN" smtClean="0"/>
              <a:t>    </a:t>
            </a:r>
            <a:r>
              <a:rPr lang="zh-CN" altLang="zh-CN" smtClean="0"/>
              <a:t>只读存储器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CMOS（Complementary Metal-Oxide Semiconductor）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　                               	  互补金属氧化物半导体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volatile                              	          易失性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DRAM（Dynamic RAM）         	动态随机存储器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SRAM（Static RAM）            	静态随机存储器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cache                          	         高速缓冲存储器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flash memory                    	         快闪存储器，闪存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CN" smtClean="0"/>
              <a:t>Advantages of Internet hard drives compared to other types of secondary storage include low cost and the flexibility to access information from any location using the Internet. </a:t>
            </a:r>
          </a:p>
          <a:p>
            <a:pPr>
              <a:lnSpc>
                <a:spcPct val="160000"/>
              </a:lnSpc>
              <a:buNone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n-US" altLang="zh-CN" smtClean="0"/>
              <a:t>(3) Magnetic tape</a:t>
            </a:r>
          </a:p>
          <a:p>
            <a:pPr>
              <a:lnSpc>
                <a:spcPct val="160000"/>
              </a:lnSpc>
            </a:pPr>
            <a:r>
              <a:rPr lang="en-US" altLang="zh-CN" smtClean="0"/>
              <a:t>　　Magnetic tape is a slower sequential access device. </a:t>
            </a:r>
          </a:p>
          <a:p>
            <a:pPr>
              <a:lnSpc>
                <a:spcPct val="160000"/>
              </a:lnSpc>
            </a:pPr>
            <a:r>
              <a:rPr lang="en-US" altLang="zh-CN" smtClean="0"/>
              <a:t>Although slower to access specific information, magnetic tape is an effective and commonly used tool for backing up data.</a:t>
            </a:r>
          </a:p>
          <a:p>
            <a:pPr>
              <a:lnSpc>
                <a:spcPct val="160000"/>
              </a:lnSpc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786" y="3429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solidFill>
                  <a:srgbClr val="0070C0"/>
                </a:solidFill>
              </a:rPr>
              <a:t>1.5 INPUT AND OUTPUT DEVICES</a:t>
            </a:r>
            <a:endParaRPr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8D25B4-5C4B-443E-9E38-0D54B337F3CA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3349" y="2132857"/>
            <a:ext cx="6817043" cy="3672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60648"/>
            <a:ext cx="56883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95736" y="1628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摄像头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404664"/>
            <a:ext cx="1296144" cy="74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211960" y="1628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投影仪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9888" y="260649"/>
            <a:ext cx="160243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12884" y="15567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LED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显示屏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KEYWORDS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zh-CN" smtClean="0"/>
              <a:t>hard copy                       	硬拷贝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soft copy                        	软拷贝</a:t>
            </a:r>
          </a:p>
          <a:p>
            <a:pPr>
              <a:lnSpc>
                <a:spcPct val="130000"/>
              </a:lnSpc>
            </a:pPr>
            <a:r>
              <a:rPr lang="en-US" altLang="zh-CN" smtClean="0"/>
              <a:t> </a:t>
            </a:r>
            <a:r>
              <a:rPr lang="zh-CN" altLang="zh-CN" smtClean="0"/>
              <a:t>pointing                     	定位，定点，指向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pointer                          	指针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</a:t>
            </a:r>
            <a:r>
              <a:rPr lang="en-US" altLang="zh-CN" smtClean="0"/>
              <a:t>j</a:t>
            </a:r>
            <a:r>
              <a:rPr lang="zh-CN" altLang="zh-CN" smtClean="0"/>
              <a:t>oystick                         	操作杆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touch screen                    	触摸屏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light pen                        	光笔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smtClean="0"/>
              <a:t>   </a:t>
            </a:r>
            <a:r>
              <a:rPr lang="zh-CN" altLang="zh-CN" smtClean="0"/>
              <a:t>stylus                          		记录笔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mechanical mouse                	机械鼠标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optical mouse                    	光学鼠标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cordless (wireless) mouse      无线鼠标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scanner                        		扫描仪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optical scanner                  	光学扫描仪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bar code reader                  	条形码阅读器</a:t>
            </a:r>
            <a:endParaRPr lang="en-US" altLang="zh-CN" smtClean="0"/>
          </a:p>
          <a:p>
            <a:pPr>
              <a:lnSpc>
                <a:spcPct val="130000"/>
              </a:lnSpc>
            </a:pPr>
            <a:r>
              <a:rPr lang="en-US" altLang="zh-CN" smtClean="0"/>
              <a:t>    </a:t>
            </a:r>
            <a:r>
              <a:rPr lang="zh-CN" altLang="zh-CN" smtClean="0"/>
              <a:t>image capturing                     	图像捕获</a:t>
            </a:r>
          </a:p>
          <a:p>
            <a:pPr>
              <a:lnSpc>
                <a:spcPct val="130000"/>
              </a:lnSpc>
            </a:pPr>
            <a:r>
              <a:rPr lang="zh-CN" altLang="zh-CN" smtClean="0"/>
              <a:t>　audio-input                         	音频输入　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1. Input Devices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zh-CN" smtClean="0"/>
              <a:t>　　(1) Keyboard Entry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smtClean="0"/>
              <a:t>　　One of the most common ways to input data is by keyboard. 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smtClean="0"/>
              <a:t>　　</a:t>
            </a:r>
            <a:r>
              <a:rPr lang="en-US" altLang="zh-CN" noProof="1" smtClean="0"/>
              <a:t>There are a wide variety of different keyboard designs. They range from the full-sized to miniature and from rigid to flexible.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zh-CN" noProof="1" smtClean="0"/>
              <a:t>Most common types are :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noProof="1" smtClean="0"/>
              <a:t>	*   Traditional Keyboards (Figure 1-12) 	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noProof="1" smtClean="0">
                <a:sym typeface="+mn-ea"/>
              </a:rPr>
              <a:t>	* </a:t>
            </a:r>
            <a:r>
              <a:rPr lang="en-US" altLang="zh-CN" noProof="1" smtClean="0"/>
              <a:t>  Flexible Keyboards (Figure 1-13)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noProof="1" smtClean="0"/>
              <a:t>	*   Ergonomic Keyboards (Figure 1-14)  	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noProof="1" smtClean="0">
                <a:sym typeface="+mn-ea"/>
              </a:rPr>
              <a:t>	* </a:t>
            </a:r>
            <a:r>
              <a:rPr lang="en-US" altLang="zh-CN" noProof="1" smtClean="0"/>
              <a:t>  Wireless keyboards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noProof="1" smtClean="0"/>
              <a:t>	*   PDA keyboards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6188" y="996950"/>
            <a:ext cx="6199187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14563" y="5286375"/>
            <a:ext cx="457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/>
              <a:t>Figure 1-12 Traditional  keyboard</a:t>
            </a:r>
            <a:endParaRPr lang="zh-CN" altLang="en-US"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57158" y="2928934"/>
            <a:ext cx="44672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/>
              <a:t>Figure 1-13  Flexible keyboard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000496" y="6072206"/>
            <a:ext cx="464822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000" smtClean="0"/>
              <a:t>Figure </a:t>
            </a:r>
            <a:r>
              <a:rPr lang="en-US" altLang="zh-CN" sz="2000"/>
              <a:t>1-14  Ergonomic keyboard</a:t>
            </a:r>
          </a:p>
        </p:txBody>
      </p:sp>
      <p:pic>
        <p:nvPicPr>
          <p:cNvPr id="1026" name="Picture 2" descr="https://img.pconline.com.cn/images/product/5644/564469/jp_ads_AKB-212UB_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85728"/>
            <a:ext cx="3495675" cy="26193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643570" y="1785926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From the Internet</a:t>
            </a:r>
            <a:endParaRPr lang="zh-CN" altLang="en-US"/>
          </a:p>
        </p:txBody>
      </p:sp>
      <p:pic>
        <p:nvPicPr>
          <p:cNvPr id="1028" name="Picture 4" descr="https://img0.baidu.com/it/u=3723193130,2710521390&amp;fm=253&amp;fmt=auto&amp;app=138&amp;f=JPEG?w=889&amp;h=5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3714752"/>
            <a:ext cx="4714908" cy="23858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1. </a:t>
            </a:r>
            <a:r>
              <a:rPr lang="en-US" altLang="zh-CN" noProof="1" smtClean="0"/>
              <a:t>Memory System Desiderata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357166"/>
            <a:ext cx="8401080" cy="471490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zh-CN" sz="2400" b="1" noProof="1" smtClean="0"/>
              <a:t>　</a:t>
            </a:r>
            <a:r>
              <a:rPr lang="en-US" altLang="zh-CN" sz="4500" b="1" noProof="1" smtClean="0"/>
              <a:t>　</a:t>
            </a:r>
            <a:r>
              <a:rPr lang="en-US" altLang="zh-CN" sz="7200" noProof="1" smtClean="0"/>
              <a:t>The memory system has three desiderata.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sz="4500" noProof="1" smtClean="0"/>
              <a:t>　　</a:t>
            </a:r>
            <a:r>
              <a:rPr lang="en-US" altLang="zh-CN" sz="7200" noProof="1" smtClean="0"/>
              <a:t>(1) Size: infinitely large, no constraints on program or data set size.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sz="7200" noProof="1" smtClean="0"/>
              <a:t>　(2) Speed: infinitely fast, latency equal to the fastest memory technology available.</a:t>
            </a:r>
            <a:r>
              <a:rPr lang="en-US" altLang="zh-CN" sz="7200" noProof="1" smtClean="0">
                <a:hlinkClick r:id="rId2" action="ppaction://hlinksldjump"/>
              </a:rPr>
              <a:t> </a:t>
            </a:r>
            <a:endParaRPr lang="en-US" altLang="zh-CN" sz="7200" noProof="1" smtClean="0"/>
          </a:p>
          <a:p>
            <a:pPr>
              <a:lnSpc>
                <a:spcPct val="170000"/>
              </a:lnSpc>
              <a:defRPr/>
            </a:pPr>
            <a:r>
              <a:rPr lang="en-US" altLang="zh-CN" sz="7200" noProof="1" smtClean="0"/>
              <a:t>   (3) Cost: per bit cost should approach the lowest-cost technology available.</a:t>
            </a:r>
          </a:p>
          <a:p>
            <a:pPr>
              <a:lnSpc>
                <a:spcPct val="170000"/>
              </a:lnSpc>
              <a:defRPr/>
            </a:pPr>
            <a:endParaRPr lang="en-US" altLang="zh-CN" sz="4500" noProof="1" smtClean="0"/>
          </a:p>
          <a:p>
            <a:pPr>
              <a:lnSpc>
                <a:spcPct val="170000"/>
              </a:lnSpc>
              <a:defRPr/>
            </a:pPr>
            <a:r>
              <a:rPr lang="en-US" altLang="zh-CN" sz="6400" noProof="1" smtClean="0"/>
              <a:t>Clearly these specifications cannot all be achieved as they are mutually exclusive. However, with the semiconductor and magnetic memory technology of today, these specifications are closely approximated.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47041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zh-CN" noProof="1" smtClean="0">
                <a:sym typeface="+mn-ea"/>
              </a:rPr>
              <a:t>(2) Pointing Devices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noProof="1" smtClean="0">
                <a:sym typeface="+mn-ea"/>
              </a:rPr>
              <a:t>     ① Mice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noProof="1" smtClean="0">
                <a:sym typeface="+mn-ea"/>
              </a:rPr>
              <a:t>　　A mouse controls a pointer that is displayed on the monitor. 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noProof="1" smtClean="0">
                <a:sym typeface="+mn-ea"/>
              </a:rPr>
              <a:t>The mouse pointer usually appears in the shape of an arrow. 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noProof="1" smtClean="0">
                <a:sym typeface="+mn-ea"/>
              </a:rPr>
              <a:t>Although there are several different mouse types, there are three  basic designs: Mechanical mouse, Optical mouse, Cordless or wireless mouse.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31844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zh-CN" smtClean="0"/>
              <a:t>② Joysticks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smtClean="0"/>
              <a:t>　　A joystick is the most popular input device for computer games. (See Figure 1-15).</a:t>
            </a:r>
          </a:p>
          <a:p>
            <a:pPr>
              <a:lnSpc>
                <a:spcPct val="17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428604"/>
            <a:ext cx="2768600" cy="38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214810" y="1214422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mtClean="0">
                <a:sym typeface="宋体" pitchFamily="2" charset="-122"/>
              </a:rPr>
              <a:t>Figure 1-15  Video game joystick elements: 1. stick, 2. base, 3. trigger, 4. extra buttons, 5. autofire switch, 6. throttle, 7. hat switch (POV hat), 8. suction cup</a:t>
            </a:r>
            <a:endParaRPr lang="en-US" altLang="zh-CN" sz="2000">
              <a:sym typeface="宋体" pitchFamily="2" charset="-122"/>
            </a:endParaRPr>
          </a:p>
        </p:txBody>
      </p:sp>
      <p:pic>
        <p:nvPicPr>
          <p:cNvPr id="61442" name="Picture 2" descr="https://img1.baidu.com/it/u=1208422522,3482621898&amp;fm=253&amp;fmt=auto&amp;app=138&amp;f=JPEG?w=500&amp;h=6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786058"/>
            <a:ext cx="2667000" cy="3429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786578" y="6000768"/>
            <a:ext cx="22637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mtClean="0"/>
              <a:t>From the Internet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noProof="1" smtClean="0"/>
              <a:t>③</a:t>
            </a:r>
            <a:r>
              <a:rPr lang="en-US" altLang="zh-CN" noProof="1" smtClean="0"/>
              <a:t> Touch Screen</a:t>
            </a:r>
          </a:p>
          <a:p>
            <a:pPr>
              <a:lnSpc>
                <a:spcPct val="150000"/>
              </a:lnSpc>
            </a:pPr>
            <a:r>
              <a:rPr lang="en-US" altLang="zh-CN" noProof="1" smtClean="0"/>
              <a:t>　　A touch screen is a particular kind of monitor and is commonly used at restaurants, automated teller machines (ATMs), and information centers. (See Figure 1-16.)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169"/>
          <p:cNvSpPr txBox="1">
            <a:spLocks noChangeArrowheads="1"/>
          </p:cNvSpPr>
          <p:nvPr/>
        </p:nvSpPr>
        <p:spPr bwMode="auto">
          <a:xfrm>
            <a:off x="714348" y="5500702"/>
            <a:ext cx="7038996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000">
                <a:sym typeface="宋体" pitchFamily="2" charset="-122"/>
              </a:rPr>
              <a:t>Figure 1-16  A touch screen: a consumer </a:t>
            </a:r>
            <a:r>
              <a:rPr lang="en-US" altLang="zh-CN" sz="2000" smtClean="0">
                <a:sym typeface="宋体" pitchFamily="2" charset="-122"/>
              </a:rPr>
              <a:t>application</a:t>
            </a:r>
            <a:r>
              <a:rPr lang="en-US" altLang="zh-CN" sz="2800"/>
              <a:t>　</a:t>
            </a:r>
          </a:p>
        </p:txBody>
      </p:sp>
      <p:pic>
        <p:nvPicPr>
          <p:cNvPr id="64514" name="Picture 2" descr="https://p8.itc.cn/q_70/images03/20210826/426315079e364369828648ab9f7f53d5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785794"/>
            <a:ext cx="2867025" cy="3429001"/>
          </a:xfrm>
          <a:prstGeom prst="rect">
            <a:avLst/>
          </a:prstGeom>
          <a:noFill/>
        </p:spPr>
      </p:pic>
      <p:pic>
        <p:nvPicPr>
          <p:cNvPr id="64516" name="Picture 4" descr="https://0.rc.xiniu.com/g2/M00/1B/C6/CgAGe1yHD2OAJiYRAACXb34h1rY71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785794"/>
            <a:ext cx="2867025" cy="3429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215074" y="435769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From the Internet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2754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US" altLang="zh-CN" smtClean="0"/>
              <a:t>④ Light Pen</a:t>
            </a:r>
          </a:p>
          <a:p>
            <a:pPr>
              <a:lnSpc>
                <a:spcPct val="170000"/>
              </a:lnSpc>
            </a:pPr>
            <a:r>
              <a:rPr lang="en-US" altLang="zh-CN" smtClean="0"/>
              <a:t>　　A light pen is a light-sensitive penlike device. </a:t>
            </a:r>
          </a:p>
          <a:p>
            <a:pPr>
              <a:lnSpc>
                <a:spcPct val="170000"/>
              </a:lnSpc>
            </a:pPr>
            <a:r>
              <a:rPr lang="en-US" altLang="zh-CN" smtClean="0"/>
              <a:t>The light pen is placed against the monitor. </a:t>
            </a:r>
          </a:p>
          <a:p>
            <a:pPr>
              <a:lnSpc>
                <a:spcPct val="170000"/>
              </a:lnSpc>
            </a:pPr>
            <a:r>
              <a:rPr lang="en-US" altLang="zh-CN" smtClean="0"/>
              <a:t>This closes a photoelectric circuit and identifies the spot for entering or modifying data. </a:t>
            </a:r>
          </a:p>
          <a:p>
            <a:pPr>
              <a:lnSpc>
                <a:spcPct val="170000"/>
              </a:lnSpc>
            </a:pPr>
            <a:r>
              <a:rPr lang="en-US" altLang="zh-CN" smtClean="0"/>
              <a:t>For example, light pens are used to edit digital images and drawings.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68473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mtClean="0"/>
              <a:t>⑤ Stylus</a:t>
            </a:r>
          </a:p>
          <a:p>
            <a:pPr>
              <a:lnSpc>
                <a:spcPct val="170000"/>
              </a:lnSpc>
            </a:pPr>
            <a:r>
              <a:rPr lang="en-US" altLang="zh-CN" smtClean="0"/>
              <a:t>　　A stylus is a penlike device commonly used with tablet PCs and PDAs. (See Figure 1-17.) </a:t>
            </a:r>
          </a:p>
          <a:p>
            <a:pPr>
              <a:lnSpc>
                <a:spcPct val="170000"/>
              </a:lnSpc>
            </a:pPr>
            <a:r>
              <a:rPr lang="en-US" altLang="zh-CN" smtClean="0"/>
              <a:t>A stylus uses pressure to draw images on a screen. </a:t>
            </a:r>
          </a:p>
          <a:p>
            <a:pPr>
              <a:lnSpc>
                <a:spcPct val="170000"/>
              </a:lnSpc>
            </a:pPr>
            <a:r>
              <a:rPr lang="en-US" altLang="zh-CN" smtClean="0"/>
              <a:t>A stylus interacts with the computer through handwriting recognition software. </a:t>
            </a:r>
          </a:p>
          <a:p>
            <a:pPr>
              <a:lnSpc>
                <a:spcPct val="170000"/>
              </a:lnSpc>
            </a:pPr>
            <a:r>
              <a:rPr lang="en-US" altLang="zh-CN" smtClean="0"/>
              <a:t>Handwriting recognition software translates handwritten notes into a form that the system unit can process.</a:t>
            </a:r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169"/>
          <p:cNvSpPr txBox="1">
            <a:spLocks noChangeArrowheads="1"/>
          </p:cNvSpPr>
          <p:nvPr/>
        </p:nvSpPr>
        <p:spPr bwMode="auto">
          <a:xfrm>
            <a:off x="3030538" y="5384800"/>
            <a:ext cx="275590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000">
                <a:sym typeface="宋体" pitchFamily="2" charset="-122"/>
              </a:rPr>
              <a:t>Figure 1-17  Stylus</a:t>
            </a:r>
            <a:endParaRPr lang="en-US" altLang="zh-CN" sz="2000"/>
          </a:p>
        </p:txBody>
      </p:sp>
      <p:pic>
        <p:nvPicPr>
          <p:cNvPr id="66562" name="Picture 2" descr="https://x0.ifengimg.com/res/2020/56F652E92571A28256256CC38252FA39CD58CA72_size394_w595_h59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928670"/>
            <a:ext cx="3448050" cy="342900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072198" y="4857760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From the Internet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4704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(3) Scanning Devices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　　Scanners move across text and images. Scanning devices convert scanned text and images into a form that the system unit can process.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There are four types of scanning devices: optical scanners, card readers, bar code readers and character and mark recognition devices.</a:t>
            </a:r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4704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(4) Image Capturing Devices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　　Like traditional copy machines, image capturing devices are optical scanners that can make a copy from an original.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(5) Audio-Input devices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      Audio-input devices convert sounds into a form that can be processed by the system unit.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By far the most widely used audio-input device is the microphone.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2. Memory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5000"/>
              </a:lnSpc>
            </a:pPr>
            <a:r>
              <a:rPr lang="en-US" altLang="zh-CN" smtClean="0"/>
              <a:t>　　Memory is a holding area for data, instructions, and information. </a:t>
            </a:r>
          </a:p>
          <a:p>
            <a:pPr>
              <a:lnSpc>
                <a:spcPct val="125000"/>
              </a:lnSpc>
            </a:pPr>
            <a:r>
              <a:rPr lang="en-US" altLang="zh-CN" smtClean="0"/>
              <a:t>Like microprocessors, memory is contained on chips connected to the system board. </a:t>
            </a:r>
          </a:p>
          <a:p>
            <a:pPr>
              <a:lnSpc>
                <a:spcPct val="125000"/>
              </a:lnSpc>
            </a:pPr>
            <a:r>
              <a:rPr lang="en-US" altLang="zh-CN" smtClean="0"/>
              <a:t>There are three well-know types of memory chips: random-access memory (RAM), read-only memory (ROM), and complementary metal-oxide semiconductor (CMOS).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2. Output Devices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　　(1) Monitors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　　The most frequently used output device is the monitor.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Also known as display screens, monitors present visual images of text and graphics.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The output is often referred to as soft copy. 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7560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(2) Printers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　　You probably use a printer with some frequency to print homework assignments, photographs, and Web pages.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Printers translate information that has been processed by the system unit and present the information on paper.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Printer output is often called hard copy.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3. Combination Input and Output Devices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　　Many devices combine input and output capabilities.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Sometimes this is done to save space.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Other times it is done for very specialized applications. 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Common combination devices include fax machines, multifunctional devices, Internet telephones, and terminals.</a:t>
            </a:r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6116" y="335756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The End of this Section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noProof="1" smtClean="0"/>
              <a:t>(1) RAM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9703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b="1" noProof="1" smtClean="0"/>
              <a:t>　　</a:t>
            </a:r>
            <a:r>
              <a:rPr lang="en-US" altLang="zh-CN" noProof="1" smtClean="0"/>
              <a:t>Random-access memory (RAM) chips hold the program (sequence of instructions) and data that the CPU is presently processing. 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noProof="1" smtClean="0"/>
              <a:t>Before data can be processed or a program can be run, it must be in RAM. 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noProof="1" smtClean="0"/>
              <a:t>For this reason, RAM is sometimes referred to as primary storage. 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noProof="1" smtClean="0"/>
              <a:t>RAM is called temporary or volatile storage because everything in most types of RAM is lost as soon as the microcomputer is turned off. 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noProof="1" smtClean="0"/>
              <a:t>It is also lost if there is a power failure or other disruption of the electric current going to the microcomputer.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989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noProof="1" smtClean="0"/>
              <a:t>There are two types of RAM: Dynamic RAM (DRAM) and Static RAM (SRAM).</a:t>
            </a:r>
          </a:p>
          <a:p>
            <a:pPr algn="just">
              <a:lnSpc>
                <a:spcPct val="125000"/>
              </a:lnSpc>
              <a:defRPr/>
            </a:pPr>
            <a:r>
              <a:rPr lang="en-US" altLang="zh-CN" noProof="1" smtClean="0"/>
              <a:t>　　</a:t>
            </a:r>
            <a:r>
              <a:rPr lang="en-US" altLang="zh-CN" b="1" noProof="1" smtClean="0">
                <a:solidFill>
                  <a:srgbClr val="C00000"/>
                </a:solidFill>
              </a:rPr>
              <a:t>① DRAM</a:t>
            </a:r>
          </a:p>
          <a:p>
            <a:pPr algn="just">
              <a:lnSpc>
                <a:spcPct val="125000"/>
              </a:lnSpc>
              <a:defRPr/>
            </a:pPr>
            <a:r>
              <a:rPr lang="en-US" altLang="zh-CN" noProof="1" smtClean="0"/>
              <a:t>　　Recent advances in DRAM chips have produced three types of DRAM chips: 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noProof="1" smtClean="0"/>
              <a:t>	* Synchronous DRAM (SDRAM) is faster than conventional RAM chips and more expensive. 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noProof="1" smtClean="0"/>
              <a:t>SDRAM chips streamline operations by coordinating or synchronizing the movement of data and instructions between the chip and other components in the system unit.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398978"/>
          </a:xfrm>
        </p:spPr>
        <p:txBody>
          <a:bodyPr>
            <a:normAutofit lnSpcReduction="10000"/>
          </a:bodyPr>
          <a:lstStyle/>
          <a:p>
            <a:pPr>
              <a:lnSpc>
                <a:spcPct val="125000"/>
              </a:lnSpc>
            </a:pPr>
            <a:r>
              <a:rPr lang="en-US" altLang="zh-CN" smtClean="0"/>
              <a:t>Double data rate SDRAM (DDR SDRAM), also known as SDRAM II, is faster, more reliable, and more expensive than SDRAM. </a:t>
            </a:r>
          </a:p>
          <a:p>
            <a:pPr>
              <a:lnSpc>
                <a:spcPct val="125000"/>
              </a:lnSpc>
            </a:pPr>
            <a:r>
              <a:rPr lang="en-US" altLang="zh-CN" smtClean="0"/>
              <a:t>DDR SDRAM chips are able to transfer twice (double) as much data in the same amount of times as SDRAM.</a:t>
            </a:r>
          </a:p>
          <a:p>
            <a:pPr>
              <a:lnSpc>
                <a:spcPct val="125000"/>
              </a:lnSpc>
            </a:pPr>
            <a:r>
              <a:rPr lang="en-US" altLang="zh-CN" smtClean="0"/>
              <a:t>* Direct DRAM is the fastest and most expensive. </a:t>
            </a:r>
          </a:p>
          <a:p>
            <a:pPr>
              <a:lnSpc>
                <a:spcPct val="125000"/>
              </a:lnSpc>
            </a:pPr>
            <a:r>
              <a:rPr lang="en-US" altLang="zh-CN" smtClean="0"/>
              <a:t>	Almost all of today’s microcomputers use a combination of DRAM chips. 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点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视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287</TotalTime>
  <Words>584</Words>
  <Application>Microsoft Office PowerPoint</Application>
  <PresentationFormat>全屏显示(4:3)</PresentationFormat>
  <Paragraphs>241</Paragraphs>
  <Slides>63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视点</vt:lpstr>
      <vt:lpstr>专业外语</vt:lpstr>
      <vt:lpstr>PART 1  COMPUTER ARCHITETURE AND COMPUTER NETWORK  CHAPTER 1 COMPUTER ORGANIZATION AND UNITS </vt:lpstr>
      <vt:lpstr>1.3 Memory</vt:lpstr>
      <vt:lpstr>KEYWORDS</vt:lpstr>
      <vt:lpstr>1. Memory System Desiderata</vt:lpstr>
      <vt:lpstr>2. Memory</vt:lpstr>
      <vt:lpstr>(1) RAM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(2) ROM</vt:lpstr>
      <vt:lpstr>幻灯片 17</vt:lpstr>
      <vt:lpstr>(3) CMOS</vt:lpstr>
      <vt:lpstr>幻灯片 19</vt:lpstr>
      <vt:lpstr>1.4 SECONDARY STORAGES</vt:lpstr>
      <vt:lpstr>KEYWORDS</vt:lpstr>
      <vt:lpstr>幻灯片 22</vt:lpstr>
      <vt:lpstr>幻灯片 23</vt:lpstr>
      <vt:lpstr>幻灯片 24</vt:lpstr>
      <vt:lpstr>幻灯片 25</vt:lpstr>
      <vt:lpstr>幻灯片 26</vt:lpstr>
      <vt:lpstr>1. HARD DISKS</vt:lpstr>
      <vt:lpstr>幻灯片 28</vt:lpstr>
      <vt:lpstr>幻灯片 29</vt:lpstr>
      <vt:lpstr>幻灯片 30</vt:lpstr>
      <vt:lpstr>2. OPTICAL DISCS</vt:lpstr>
      <vt:lpstr>幻灯片 32</vt:lpstr>
      <vt:lpstr>幻灯片 33</vt:lpstr>
      <vt:lpstr>幻灯片 34</vt:lpstr>
      <vt:lpstr>幻灯片 35</vt:lpstr>
      <vt:lpstr>3. Other types of secondary storage</vt:lpstr>
      <vt:lpstr>幻灯片 37</vt:lpstr>
      <vt:lpstr>幻灯片 38</vt:lpstr>
      <vt:lpstr>幻灯片 39</vt:lpstr>
      <vt:lpstr>幻灯片 40</vt:lpstr>
      <vt:lpstr>幻灯片 41</vt:lpstr>
      <vt:lpstr>1.5 INPUT AND OUTPUT DEVICES</vt:lpstr>
      <vt:lpstr>幻灯片 43</vt:lpstr>
      <vt:lpstr>KEYWORDS</vt:lpstr>
      <vt:lpstr>幻灯片 45</vt:lpstr>
      <vt:lpstr>1. Input Devices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2. Output Devices</vt:lpstr>
      <vt:lpstr>幻灯片 61</vt:lpstr>
      <vt:lpstr>3. Combination Input and Output Devices</vt:lpstr>
      <vt:lpstr>幻灯片 63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专业外语</dc:title>
  <dc:creator>Administrator</dc:creator>
  <cp:lastModifiedBy>Administrator</cp:lastModifiedBy>
  <cp:revision>80</cp:revision>
  <dcterms:created xsi:type="dcterms:W3CDTF">2023-01-17T01:06:14Z</dcterms:created>
  <dcterms:modified xsi:type="dcterms:W3CDTF">2023-02-19T02:37:15Z</dcterms:modified>
</cp:coreProperties>
</file>